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312" r:id="rId6"/>
    <p:sldId id="313" r:id="rId7"/>
    <p:sldId id="314" r:id="rId8"/>
  </p:sldIdLst>
  <p:sldSz cx="9144000" cy="6858000" type="screen4x3"/>
  <p:notesSz cx="6810375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F23"/>
    <a:srgbClr val="482986"/>
    <a:srgbClr val="3E2373"/>
    <a:srgbClr val="1E1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2206A-120D-4C81-9A85-FE30FDBA969A}" v="2" dt="2021-07-08T07:34:52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27" autoAdjust="0"/>
  </p:normalViewPr>
  <p:slideViewPr>
    <p:cSldViewPr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E0C7AA-895F-48DF-8CBA-975F062424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A004E-F327-436C-A999-4C693BA2AA9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441CB9-4773-4B42-BBC4-CF9950E47C8B}" type="datetimeFigureOut">
              <a:rPr lang="en-GB"/>
              <a:pPr>
                <a:defRPr/>
              </a:pPr>
              <a:t>08/07/21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1326C0E-7A6A-4E00-AA92-5361AAC0AA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6CEBCD5-38A2-41D6-9190-3D7CD2B70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8300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D2C72-232B-4AFC-BB1C-6BDEAAA0CC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1FBF-6EE6-4D2C-94DF-F85FE006C1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A84B9B4-18DA-47FB-B5C3-796DDE365B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51251C-5E33-462B-9C7E-06EF1728B2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B6B23E-1164-42F6-AC73-B24A84415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53430F-31F2-4F3D-B0B6-FC8BD37943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F081F-1796-46CE-8A5B-898889E1091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33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173E18-BEDE-4F11-9AAC-DBEB38849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E65DFF-1188-4CAB-AA00-91658A068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F1645A-7CD7-4407-A40D-4345F82AE5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537D5-B381-494C-85B7-6E5E36128D1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660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5088" y="0"/>
            <a:ext cx="2138363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262688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B16624-B9D7-41C2-BF6A-FDD493FF97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833E08-4970-4905-B1CB-A4C6881E3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523728-FD06-44BF-810B-B8D05006F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30857-3B0F-4B7F-BA79-7F6A08491D7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33518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70667"/>
            <a:ext cx="6619245" cy="1822514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7" y="5024967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4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5E0164-9A0B-4876-9136-971B83520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84E771-97F7-459B-964E-1F55231842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1FA392-225F-4887-A813-F1AA31FA96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9B2BA-F810-40E8-89D4-BFB57D90117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9541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277D6C-35ED-4E23-82FE-BFDA3AE78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0CD81E-0A02-486F-B6BF-1A786F72C9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90ACDC-E3E7-480D-9E5E-44DD425E5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BE18C-BF48-4B9C-8A12-4630E3536A2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081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49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1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8581E4-62A7-48D2-9969-ADF260238D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F39BC1-C448-48FD-8540-F88E8E6BE2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C56C74-C530-4EA3-B9B3-A9CD3997E4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B7BCD-AB0D-4C81-A161-0697AFBEBA6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5554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DBE944-BB1C-4850-9E64-F669808DDE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5A4688-5846-4E1D-87C9-3F2D12E7D9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AF5269-E5AD-4E2C-B099-FBA6914C73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2FEF-D422-48AA-B336-9A1F14E5247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035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B5BC56-B1C3-4BC6-B3D7-B424742286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4A31A0-BEE3-4482-8FC0-1E1FC19F2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3E47B6-FE8F-4D06-A3B8-E4B080652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C8783-6000-4B72-BC4A-8BD50820962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071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BE204C-0077-44ED-BB8B-14D3C19780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2B05050-D9C0-41AC-8BA3-38E5F4338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6FE9E3-888D-4CFF-BD3E-EACD054AF5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3054-1B38-4987-9D0B-E7575A5A09B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457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F63B43-3C02-45EC-A5F8-6753A6E46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6B4AF3-1AE7-40F7-87AD-DFCB22EBC9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685237-4547-4CDE-8122-96EFD07144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F1827-C9B2-4E7E-916B-40B7E026F21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8275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8ABA0D-C41C-4729-BB39-C15364808D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E0F04E-8609-4702-AC3F-132FB04A7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20E308-DADB-4B84-A46F-1F10D9EC0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E2268-FADA-4492-A5DF-66C80506206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3371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912194-D2BA-4DD8-8288-539B26373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6084888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5CBF323-4B22-4829-A59D-E5D06B2AA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A8FF70A-9BA3-4A1A-BBC2-EAE21F8BE2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8C63BD9-E00E-4827-9083-1EBF58C98C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38E7CAE-7E83-4E1D-A9CC-0072154E7B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70185F1-20D4-4CD1-BDA1-BD639EEE98B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pic>
        <p:nvPicPr>
          <p:cNvPr id="1031" name="Picture 11" descr="Letterhead_header">
            <a:extLst>
              <a:ext uri="{FF2B5EF4-FFF2-40B4-BE49-F238E27FC236}">
                <a16:creationId xmlns:a16="http://schemas.microsoft.com/office/drawing/2014/main" id="{DC4906E3-4CF9-4EE9-97A2-009A004E5C3D}"/>
              </a:ext>
            </a:extLst>
          </p:cNvPr>
          <p:cNvPicPr preferRelativeResize="0"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500">
          <a:solidFill>
            <a:schemeClr val="bg1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lr>
          <a:srgbClr val="EB8F23"/>
        </a:buClr>
        <a:buFont typeface="Arial" panose="020B0604020202020204" pitchFamily="34" charset="0"/>
        <a:buChar char="●"/>
        <a:defRPr sz="2500">
          <a:solidFill>
            <a:srgbClr val="482986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82986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482986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482986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82986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82986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82986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82986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82986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Ribbon_purple">
            <a:extLst>
              <a:ext uri="{FF2B5EF4-FFF2-40B4-BE49-F238E27FC236}">
                <a16:creationId xmlns:a16="http://schemas.microsoft.com/office/drawing/2014/main" id="{DD2FFCD0-A8EB-4E25-BD06-0A397EE11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0749"/>
            <a:ext cx="9144000" cy="212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2">
            <a:extLst>
              <a:ext uri="{FF2B5EF4-FFF2-40B4-BE49-F238E27FC236}">
                <a16:creationId xmlns:a16="http://schemas.microsoft.com/office/drawing/2014/main" id="{BDB71875-F895-48E3-8319-43B031927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9" y="1679576"/>
            <a:ext cx="8115300" cy="285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8F23"/>
              </a:buClr>
              <a:buFont typeface="Arial" panose="020B0604020202020204" pitchFamily="34" charset="0"/>
              <a:buChar char="●"/>
              <a:defRPr sz="2500">
                <a:solidFill>
                  <a:srgbClr val="48298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48298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48298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48298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48298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8298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8298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8298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48298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4400" b="1" dirty="0">
                <a:solidFill>
                  <a:srgbClr val="EB8F23"/>
                </a:solidFill>
              </a:rPr>
              <a:t>Strategic Context and Priorities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3600" b="1" dirty="0">
                <a:solidFill>
                  <a:srgbClr val="EB8F23"/>
                </a:solidFill>
              </a:rPr>
              <a:t>Scrutiny July 12</a:t>
            </a:r>
            <a:r>
              <a:rPr lang="en-GB" altLang="en-US" sz="3600" b="1" baseline="30000" dirty="0">
                <a:solidFill>
                  <a:srgbClr val="EB8F23"/>
                </a:solidFill>
              </a:rPr>
              <a:t>th</a:t>
            </a:r>
            <a:r>
              <a:rPr lang="en-GB" altLang="en-US" sz="3600" b="1" dirty="0">
                <a:solidFill>
                  <a:srgbClr val="EB8F23"/>
                </a:solidFill>
              </a:rPr>
              <a:t> 2021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853A5265-5B91-4A5D-9CF8-776FCFF41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071566"/>
            <a:ext cx="8496944" cy="50929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400" dirty="0"/>
              <a:t>Covid-19 response and recovery will continue to dominate the work of the Council for next 9-12 months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Significant ongoing activity in respect of vaccination, testing, restart of services and community support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Service pressures are significant due to Covid-19 impact and suppression of demand during Lockdown – social care, environment and housing etc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Recovery activity is significant – economy, education, mental health, NHS and social care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Organisational and staff resilience is a significant issue </a:t>
            </a:r>
          </a:p>
          <a:p>
            <a:pPr>
              <a:lnSpc>
                <a:spcPct val="150000"/>
              </a:lnSpc>
            </a:pPr>
            <a:endParaRPr lang="en-GB" altLang="en-US" sz="2400" dirty="0"/>
          </a:p>
        </p:txBody>
      </p:sp>
      <p:sp>
        <p:nvSpPr>
          <p:cNvPr id="7171" name="Title 1">
            <a:extLst>
              <a:ext uri="{FF2B5EF4-FFF2-40B4-BE49-F238E27FC236}">
                <a16:creationId xmlns:a16="http://schemas.microsoft.com/office/drawing/2014/main" id="{9D922E30-A19D-4510-BF19-829853394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65" y="19052"/>
            <a:ext cx="6084887" cy="1052513"/>
          </a:xfrm>
        </p:spPr>
        <p:txBody>
          <a:bodyPr anchor="b"/>
          <a:lstStyle/>
          <a:p>
            <a:r>
              <a:rPr lang="en-US" altLang="en-US" sz="2800" b="1" dirty="0"/>
              <a:t>Strategic Context 2021/2</a:t>
            </a:r>
            <a:br>
              <a:rPr lang="en-US" altLang="en-US" dirty="0"/>
            </a:b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902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853A5265-5B91-4A5D-9CF8-776FCFF41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5516" y="1196752"/>
            <a:ext cx="8712968" cy="525576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/>
              <a:t>Covid-19 response and recovery will be major focus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Ensuring delivery of core Council services with extra demand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HSDP and wider regeneration and housing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Accommodation strategy delivery and flexible futures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Health and Social Care Integration 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Equalities, Diversity and Inclusion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Modernisation – Dynamics, Great People Great Culture, IT, HR/OD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Budget and MTFS – ongoing challenge of 2021/2 and planning for 2022/3 and beyond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Very limited capacity to respond to other priorities as planned pre Covid-19</a:t>
            </a:r>
            <a:endParaRPr lang="en-GB" sz="2400" dirty="0"/>
          </a:p>
        </p:txBody>
      </p:sp>
      <p:sp>
        <p:nvSpPr>
          <p:cNvPr id="7171" name="Title 1">
            <a:extLst>
              <a:ext uri="{FF2B5EF4-FFF2-40B4-BE49-F238E27FC236}">
                <a16:creationId xmlns:a16="http://schemas.microsoft.com/office/drawing/2014/main" id="{9D922E30-A19D-4510-BF19-829853394E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65" y="19052"/>
            <a:ext cx="6084887" cy="1052513"/>
          </a:xfrm>
        </p:spPr>
        <p:txBody>
          <a:bodyPr anchor="b"/>
          <a:lstStyle/>
          <a:p>
            <a:r>
              <a:rPr lang="en-US" altLang="en-US" sz="2800" b="1" dirty="0"/>
              <a:t>Strategic Priorities 2021/2</a:t>
            </a:r>
            <a:br>
              <a:rPr lang="en-US" altLang="en-US" dirty="0"/>
            </a:b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1042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38A00-D389-43F3-B997-309D0199F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" y="1"/>
            <a:ext cx="6074002" cy="1052513"/>
          </a:xfrm>
        </p:spPr>
        <p:txBody>
          <a:bodyPr/>
          <a:lstStyle/>
          <a:p>
            <a:r>
              <a:rPr lang="en-GB" sz="3600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6DF88-7357-4878-B10A-F73483D12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Very high levels of uncertainty due to ongoing impact of Covid-19 pandemic</a:t>
            </a:r>
          </a:p>
          <a:p>
            <a:r>
              <a:rPr lang="en-GB" dirty="0"/>
              <a:t>Core services have dual challenge of recovery and demand pressures</a:t>
            </a:r>
          </a:p>
          <a:p>
            <a:r>
              <a:rPr lang="en-GB" dirty="0"/>
              <a:t>Impact on residents and business re economy unclear</a:t>
            </a:r>
          </a:p>
          <a:p>
            <a:r>
              <a:rPr lang="en-GB" dirty="0"/>
              <a:t>Winter likely to be very challenging for NHS and social care re Covid-19 and </a:t>
            </a:r>
            <a:r>
              <a:rPr lang="en-GB"/>
              <a:t>flu season</a:t>
            </a:r>
            <a:endParaRPr lang="en-GB" dirty="0"/>
          </a:p>
          <a:p>
            <a:r>
              <a:rPr lang="en-GB" dirty="0"/>
              <a:t>Outlook for Council finances extremely uncertain with further one-year settlement likely </a:t>
            </a:r>
          </a:p>
          <a:p>
            <a:r>
              <a:rPr lang="en-GB" dirty="0"/>
              <a:t>Ability to restart paused activity e.g. Borough Plan engagement very limited</a:t>
            </a:r>
          </a:p>
          <a:p>
            <a:r>
              <a:rPr lang="en-GB" dirty="0"/>
              <a:t>Organisation and staff have responded very well but need to be mindful of capacity and resilience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7089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600ABAE5EAD944875A8F3FD05D3441" ma:contentTypeVersion="4" ma:contentTypeDescription="Create a new document." ma:contentTypeScope="" ma:versionID="3e9c3da743278135f3c86f3a4c0b66ec">
  <xsd:schema xmlns:xsd="http://www.w3.org/2001/XMLSchema" xmlns:xs="http://www.w3.org/2001/XMLSchema" xmlns:p="http://schemas.microsoft.com/office/2006/metadata/properties" xmlns:ns3="64f86662-e1c4-4a69-b421-f9f18f07dc62" targetNamespace="http://schemas.microsoft.com/office/2006/metadata/properties" ma:root="true" ma:fieldsID="c1e1dbf0f9e4c3a4134ebdb6f77eba7d" ns3:_="">
    <xsd:import namespace="64f86662-e1c4-4a69-b421-f9f18f07dc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86662-e1c4-4a69-b421-f9f18f07d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99B04C-F688-4B55-BB03-5E4563C4E7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f86662-e1c4-4a69-b421-f9f18f07dc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11C0BD-825C-4D98-814C-91F6103AB3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CB0AD6-5BBA-4D87-ADBD-2CC898C4FCD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4f86662-e1c4-4a69-b421-f9f18f07dc6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66049</TotalTime>
  <Words>262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PowerPoint Presentation</vt:lpstr>
      <vt:lpstr>Strategic Context 2021/2 </vt:lpstr>
      <vt:lpstr>Strategic Priorities 2021/2 </vt:lpstr>
      <vt:lpstr>Conclusions</vt:lpstr>
    </vt:vector>
  </TitlesOfParts>
  <Company>Harrow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Harrow Council</dc:creator>
  <cp:lastModifiedBy>Alison Atherton</cp:lastModifiedBy>
  <cp:revision>297</cp:revision>
  <cp:lastPrinted>2019-07-08T09:08:00Z</cp:lastPrinted>
  <dcterms:created xsi:type="dcterms:W3CDTF">2009-03-31T10:01:49Z</dcterms:created>
  <dcterms:modified xsi:type="dcterms:W3CDTF">2021-07-08T10:00:20Z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0x01010037600ABAE5EAD944875A8F3FD05D3441</vt:lpwstr>
  </property>
</Properties>
</file>